
<file path=[Content_Types].xml><?xml version="1.0" encoding="utf-8"?>
<Types xmlns="http://schemas.openxmlformats.org/package/2006/content-types">
  <Override PartName="/ppt/slideLayouts/slideLayout1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s/slide9.xml" ContentType="application/vnd.openxmlformats-officedocument.presentationml.slide+xml"/>
  <Override PartName="/ppt/notesSlides/notesSlide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ppt/slideMasters/slideMaster2.xml" ContentType="application/vnd.openxmlformats-officedocument.presentationml.slideMaster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4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theme/theme4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8.xml" ContentType="application/vnd.openxmlformats-officedocument.presentationml.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theme/theme5.xml" ContentType="application/vnd.openxmlformats-officedocument.them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9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2" r:id="rId1"/>
    <p:sldMasterId id="2147483673" r:id="rId2"/>
    <p:sldMasterId id="2147483674" r:id="rId3"/>
    <p:sldMasterId id="2147483675" r:id="rId4"/>
  </p:sldMasterIdLst>
  <p:notesMasterIdLst>
    <p:notesMasterId r:id="rId15"/>
  </p:notesMasterIdLst>
  <p:sldIdLst>
    <p:sldId id="256" r:id="rId5"/>
    <p:sldId id="257" r:id="rId6"/>
    <p:sldId id="264" r:id="rId7"/>
    <p:sldId id="258" r:id="rId8"/>
    <p:sldId id="259" r:id="rId9"/>
    <p:sldId id="260" r:id="rId10"/>
    <p:sldId id="261" r:id="rId11"/>
    <p:sldId id="262" r:id="rId12"/>
    <p:sldId id="265" r:id="rId13"/>
    <p:sldId id="263" r:id="rId14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914400" lvl="1" indent="-317500">
              <a:buClr>
                <a:srgbClr val="000000"/>
              </a:buClr>
              <a:buSzPct val="127272"/>
              <a:buFont typeface="Courier New"/>
              <a:buChar char="o"/>
            </a:pPr>
            <a:r>
              <a:rPr sz="1100"/>
              <a:t>
</a:t>
            </a:r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Shape 146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 rot="10800000" flipH="1">
            <a:off x="0" y="3979800"/>
            <a:ext cx="9144000" cy="28781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9" name="Shape 9"/>
          <p:cNvSpPr/>
          <p:nvPr/>
        </p:nvSpPr>
        <p:spPr>
          <a:xfrm>
            <a:off x="0" y="3190900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0" name="Shape 10"/>
          <p:cNvSpPr/>
          <p:nvPr/>
        </p:nvSpPr>
        <p:spPr>
          <a:xfrm rot="10800000" flipH="1">
            <a:off x="0" y="3980458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1" name="Shape 11"/>
          <p:cNvSpPr>
            <a:spLocks noGrp="1"/>
          </p:cNvSpPr>
          <p:nvPr>
            <p:ph type="ctrTitle"/>
          </p:nvPr>
        </p:nvSpPr>
        <p:spPr>
          <a:xfrm>
            <a:off x="685800" y="2329190"/>
            <a:ext cx="7772400" cy="165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" name="Shape 12"/>
          <p:cNvSpPr>
            <a:spLocks noGrp="1"/>
          </p:cNvSpPr>
          <p:nvPr>
            <p:ph type="subTitle" idx="1"/>
          </p:nvPr>
        </p:nvSpPr>
        <p:spPr>
          <a:xfrm>
            <a:off x="685800" y="4124476"/>
            <a:ext cx="7772400" cy="88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x" type="tx">
  <p:cSld name="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 rot="10800000" flipH="1">
            <a:off x="0" y="1550999"/>
            <a:ext cx="9144000" cy="53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 flipH="1">
            <a:off x="4526627" y="761799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 rot="10800000">
            <a:off x="4526627" y="1551358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woColTx" type="twoColTx">
  <p:cSld name="twoColTx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 rot="10800000" flipH="1">
            <a:off x="0" y="1550999"/>
            <a:ext cx="9144000" cy="53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 rot="10800000">
            <a:off x="4526627" y="1551358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24" name="Shape 24"/>
          <p:cNvSpPr/>
          <p:nvPr/>
        </p:nvSpPr>
        <p:spPr>
          <a:xfrm flipH="1">
            <a:off x="4526627" y="761799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5" name="Shape 25"/>
          <p:cNvSpPr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Only" type="titleOnly">
  <p:cSld name="title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 rot="10800000" flipH="1">
            <a:off x="0" y="1550999"/>
            <a:ext cx="9144000" cy="53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 flipH="1">
            <a:off x="4526627" y="761799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0" name="Shape 30"/>
          <p:cNvSpPr/>
          <p:nvPr/>
        </p:nvSpPr>
        <p:spPr>
          <a:xfrm rot="10800000">
            <a:off x="4526627" y="1551358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CAPTION_ONLY">
  <p:cSld name="CAPTION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5883599"/>
            <a:ext cx="9144000" cy="97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 flipH="1">
            <a:off x="4526627" y="5094446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 rot="10800000">
            <a:off x="4526627" y="5884005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xfrm>
            <a:off x="457200" y="5895635"/>
            <a:ext cx="8229600" cy="67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2400" i="1">
                <a:solidFill>
                  <a:schemeClr val="dk2"/>
                </a:solidFill>
              </a:defRPr>
            </a:lvl1pPr>
            <a:lvl2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i="1">
                <a:solidFill>
                  <a:schemeClr val="dk2"/>
                </a:solidFill>
              </a:defRPr>
            </a:lvl2pPr>
            <a:lvl3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i="1">
                <a:solidFill>
                  <a:schemeClr val="dk2"/>
                </a:solidFill>
              </a:defRPr>
            </a:lvl3pPr>
            <a:lvl4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2400" i="1">
                <a:solidFill>
                  <a:schemeClr val="dk2"/>
                </a:solidFill>
              </a:defRPr>
            </a:lvl4pPr>
            <a:lvl5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i="1">
                <a:solidFill>
                  <a:schemeClr val="dk2"/>
                </a:solidFill>
              </a:defRPr>
            </a:lvl5pPr>
            <a:lvl6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i="1">
                <a:solidFill>
                  <a:schemeClr val="dk2"/>
                </a:solidFill>
              </a:defRPr>
            </a:lvl6pPr>
            <a:lvl7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2400" i="1">
                <a:solidFill>
                  <a:schemeClr val="dk2"/>
                </a:solidFill>
              </a:defRPr>
            </a:lvl7pPr>
            <a:lvl8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i="1">
                <a:solidFill>
                  <a:schemeClr val="dk2"/>
                </a:solidFill>
              </a:defRPr>
            </a:lvl8pPr>
            <a:lvl9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blank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6676" y="101675"/>
            <a:ext cx="9134130" cy="6739722"/>
          </a:xfrm>
          <a:custGeom>
            <a:avLst/>
            <a:gdLst/>
            <a:ahLst/>
            <a:cxnLst/>
            <a:rect l="0" t="0" r="0" b="0"/>
            <a:pathLst>
              <a:path w="9157023" h="6739723" extrusionOk="0">
                <a:moveTo>
                  <a:pt x="1629" y="0"/>
                </a:moveTo>
                <a:lnTo>
                  <a:pt x="9157023" y="4340980"/>
                </a:lnTo>
                <a:lnTo>
                  <a:pt x="1593" y="6739723"/>
                </a:lnTo>
                <a:cubicBezTo>
                  <a:pt x="-3941" y="5123960"/>
                  <a:pt x="7163" y="1615763"/>
                  <a:pt x="1629" y="0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" type="title">
  <p:cSld name="titl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372035" y="311039"/>
            <a:ext cx="8399999" cy="4440899"/>
          </a:xfrm>
          <a:prstGeom prst="roundRect">
            <a:avLst>
              <a:gd name="adj" fmla="val 365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43" name="Shape 43"/>
          <p:cNvSpPr/>
          <p:nvPr/>
        </p:nvSpPr>
        <p:spPr>
          <a:xfrm>
            <a:off x="372035" y="4904401"/>
            <a:ext cx="8399999" cy="1206600"/>
          </a:xfrm>
          <a:prstGeom prst="roundRect">
            <a:avLst>
              <a:gd name="adj" fmla="val 1524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44" name="Shape 44"/>
          <p:cNvSpPr>
            <a:spLocks noGrp="1"/>
          </p:cNvSpPr>
          <p:nvPr>
            <p:ph type="ctrTitle"/>
          </p:nvPr>
        </p:nvSpPr>
        <p:spPr>
          <a:xfrm>
            <a:off x="685800" y="630810"/>
            <a:ext cx="7772400" cy="3789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subTitle" idx="1"/>
          </p:nvPr>
        </p:nvSpPr>
        <p:spPr>
          <a:xfrm>
            <a:off x="685800" y="5195894"/>
            <a:ext cx="7772400" cy="614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x" type="tx">
  <p:cSld name="tx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372035" y="1550894"/>
            <a:ext cx="8399999" cy="5170500"/>
          </a:xfrm>
          <a:prstGeom prst="roundRect">
            <a:avLst>
              <a:gd name="adj" fmla="val 297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48" name="Shape 48"/>
          <p:cNvSpPr/>
          <p:nvPr/>
        </p:nvSpPr>
        <p:spPr>
          <a:xfrm rot="10800000" flipH="1">
            <a:off x="372035" y="-120"/>
            <a:ext cx="8399999" cy="1399800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woColTx" type="twoColTx">
  <p:cSld name="twoColTx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372035" y="1550894"/>
            <a:ext cx="4114800" cy="517050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53" name="Shape 53"/>
          <p:cNvSpPr/>
          <p:nvPr/>
        </p:nvSpPr>
        <p:spPr>
          <a:xfrm rot="10800000" flipH="1">
            <a:off x="372035" y="-120"/>
            <a:ext cx="8399999" cy="1399800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5" name="Shape 5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925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56" name="Shape 56"/>
          <p:cNvSpPr/>
          <p:nvPr/>
        </p:nvSpPr>
        <p:spPr>
          <a:xfrm>
            <a:off x="4657164" y="1550894"/>
            <a:ext cx="4114800" cy="517050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body" idx="2"/>
          </p:nvPr>
        </p:nvSpPr>
        <p:spPr>
          <a:xfrm>
            <a:off x="4761353" y="1600200"/>
            <a:ext cx="3925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Only" type="titleOnly">
  <p:cSld name="title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372035" y="1550894"/>
            <a:ext cx="8399999" cy="5170500"/>
          </a:xfrm>
          <a:prstGeom prst="roundRect">
            <a:avLst>
              <a:gd name="adj" fmla="val 297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60" name="Shape 60"/>
          <p:cNvSpPr/>
          <p:nvPr/>
        </p:nvSpPr>
        <p:spPr>
          <a:xfrm rot="10800000" flipH="1">
            <a:off x="372035" y="-120"/>
            <a:ext cx="8399999" cy="1399800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CAPTION_ONLY">
  <p:cSld name="CAPTION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xfrm>
            <a:off x="372035" y="5702203"/>
            <a:ext cx="8399999" cy="865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1pPr>
            <a:lvl2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2pPr>
            <a:lvl3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3pPr>
            <a:lvl4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4pPr>
            <a:lvl5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5pPr>
            <a:lvl6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6pPr>
            <a:lvl7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7pPr>
            <a:lvl8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8pPr>
            <a:lvl9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" name="Shape 64"/>
          <p:cNvSpPr/>
          <p:nvPr/>
        </p:nvSpPr>
        <p:spPr>
          <a:xfrm>
            <a:off x="372035" y="311039"/>
            <a:ext cx="8399999" cy="5158200"/>
          </a:xfrm>
          <a:prstGeom prst="roundRect">
            <a:avLst>
              <a:gd name="adj" fmla="val 2776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372035" y="314112"/>
            <a:ext cx="8399999" cy="6229800"/>
          </a:xfrm>
          <a:prstGeom prst="roundRect">
            <a:avLst>
              <a:gd name="adj" fmla="val 2255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" type="title">
  <p:cSld name="titl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ctrTitle"/>
          </p:nvPr>
        </p:nvSpPr>
        <p:spPr>
          <a:xfrm>
            <a:off x="457200" y="751679"/>
            <a:ext cx="8229600" cy="4012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4572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4572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4572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4572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4572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4572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4572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4572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Shape 73"/>
          <p:cNvSpPr>
            <a:spLocks noGrp="1"/>
          </p:cNvSpPr>
          <p:nvPr>
            <p:ph type="subTitle" idx="1"/>
          </p:nvPr>
        </p:nvSpPr>
        <p:spPr>
          <a:xfrm>
            <a:off x="457200" y="4955189"/>
            <a:ext cx="8229600" cy="164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3048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4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4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4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4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4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4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4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4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48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74" name="Shape 74"/>
          <p:cNvCxnSpPr/>
          <p:nvPr/>
        </p:nvCxnSpPr>
        <p:spPr>
          <a:xfrm>
            <a:off x="457200" y="548639"/>
            <a:ext cx="8229600" cy="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5" name="Shape 75"/>
          <p:cNvCxnSpPr/>
          <p:nvPr/>
        </p:nvCxnSpPr>
        <p:spPr>
          <a:xfrm>
            <a:off x="457200" y="4844510"/>
            <a:ext cx="8229600" cy="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x" type="tx">
  <p:cSld name="tx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>
                <a:solidFill>
                  <a:srgbClr val="DA0002"/>
                </a:solidFill>
              </a:defRPr>
            </a:lvl1pPr>
            <a:lvl2pPr rtl="0">
              <a:defRPr>
                <a:solidFill>
                  <a:srgbClr val="DA0002"/>
                </a:solidFill>
              </a:defRPr>
            </a:lvl2pPr>
            <a:lvl3pPr rtl="0">
              <a:defRPr>
                <a:solidFill>
                  <a:srgbClr val="DA0002"/>
                </a:solidFill>
              </a:defRPr>
            </a:lvl3pPr>
            <a:lvl4pPr rtl="0">
              <a:defRPr>
                <a:solidFill>
                  <a:srgbClr val="DA0002"/>
                </a:solidFill>
              </a:defRPr>
            </a:lvl4pPr>
            <a:lvl5pPr rtl="0">
              <a:defRPr>
                <a:solidFill>
                  <a:srgbClr val="DA0002"/>
                </a:solidFill>
              </a:defRPr>
            </a:lvl5pPr>
            <a:lvl6pPr rtl="0">
              <a:defRPr>
                <a:solidFill>
                  <a:srgbClr val="DA0002"/>
                </a:solidFill>
              </a:defRPr>
            </a:lvl6pPr>
            <a:lvl7pPr rtl="0">
              <a:defRPr>
                <a:solidFill>
                  <a:srgbClr val="DA0002"/>
                </a:solidFill>
              </a:defRPr>
            </a:lvl7pPr>
            <a:lvl8pPr rtl="0">
              <a:defRPr>
                <a:solidFill>
                  <a:srgbClr val="DA0002"/>
                </a:solidFill>
              </a:defRPr>
            </a:lvl8pPr>
            <a:lvl9pPr rtl="0">
              <a:defRPr>
                <a:solidFill>
                  <a:srgbClr val="DA0002"/>
                </a:solidFill>
              </a:defRPr>
            </a:lvl9pPr>
          </a:lstStyle>
          <a:p>
            <a:endParaRPr/>
          </a:p>
        </p:txBody>
      </p:sp>
      <p:sp>
        <p:nvSpPr>
          <p:cNvPr id="78" name="Shape 7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cxnSp>
        <p:nvCxnSpPr>
          <p:cNvPr id="79" name="Shape 79"/>
          <p:cNvCxnSpPr/>
          <p:nvPr/>
        </p:nvCxnSpPr>
        <p:spPr>
          <a:xfrm>
            <a:off x="457200" y="1524000"/>
            <a:ext cx="8229600" cy="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woColTx" type="twoColTx">
  <p:cSld name="twoColTx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>
                <a:solidFill>
                  <a:srgbClr val="DA0002"/>
                </a:solidFill>
              </a:defRPr>
            </a:lvl1pPr>
            <a:lvl2pPr rtl="0">
              <a:defRPr>
                <a:solidFill>
                  <a:srgbClr val="DA0002"/>
                </a:solidFill>
              </a:defRPr>
            </a:lvl2pPr>
            <a:lvl3pPr rtl="0">
              <a:defRPr>
                <a:solidFill>
                  <a:srgbClr val="DA0002"/>
                </a:solidFill>
              </a:defRPr>
            </a:lvl3pPr>
            <a:lvl4pPr rtl="0">
              <a:defRPr>
                <a:solidFill>
                  <a:srgbClr val="DA0002"/>
                </a:solidFill>
              </a:defRPr>
            </a:lvl4pPr>
            <a:lvl5pPr rtl="0">
              <a:defRPr>
                <a:solidFill>
                  <a:srgbClr val="DA0002"/>
                </a:solidFill>
              </a:defRPr>
            </a:lvl5pPr>
            <a:lvl6pPr rtl="0">
              <a:defRPr>
                <a:solidFill>
                  <a:srgbClr val="DA0002"/>
                </a:solidFill>
              </a:defRPr>
            </a:lvl6pPr>
            <a:lvl7pPr rtl="0">
              <a:defRPr>
                <a:solidFill>
                  <a:srgbClr val="DA0002"/>
                </a:solidFill>
              </a:defRPr>
            </a:lvl7pPr>
            <a:lvl8pPr rtl="0">
              <a:defRPr>
                <a:solidFill>
                  <a:srgbClr val="DA0002"/>
                </a:solidFill>
              </a:defRPr>
            </a:lvl8pPr>
            <a:lvl9pPr rtl="0">
              <a:defRPr>
                <a:solidFill>
                  <a:srgbClr val="DA0002"/>
                </a:solidFill>
              </a:defRPr>
            </a:lvl9pPr>
          </a:lstStyle>
          <a:p>
            <a:endParaRPr/>
          </a:p>
        </p:txBody>
      </p:sp>
      <p:sp>
        <p:nvSpPr>
          <p:cNvPr id="82" name="Shape 8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cxnSp>
        <p:nvCxnSpPr>
          <p:cNvPr id="84" name="Shape 84"/>
          <p:cNvCxnSpPr/>
          <p:nvPr/>
        </p:nvCxnSpPr>
        <p:spPr>
          <a:xfrm>
            <a:off x="457200" y="1524000"/>
            <a:ext cx="8229600" cy="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Only" type="titleOnly">
  <p:cSld name="titleOnl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>
                <a:solidFill>
                  <a:schemeClr val="accent1"/>
                </a:solidFill>
              </a:defRPr>
            </a:lvl1pPr>
            <a:lvl2pPr rtl="0">
              <a:defRPr>
                <a:solidFill>
                  <a:schemeClr val="accent1"/>
                </a:solidFill>
              </a:defRPr>
            </a:lvl2pPr>
            <a:lvl3pPr rtl="0">
              <a:defRPr>
                <a:solidFill>
                  <a:schemeClr val="accent1"/>
                </a:solidFill>
              </a:defRPr>
            </a:lvl3pPr>
            <a:lvl4pPr rtl="0">
              <a:defRPr>
                <a:solidFill>
                  <a:schemeClr val="accent1"/>
                </a:solidFill>
              </a:defRPr>
            </a:lvl4pPr>
            <a:lvl5pPr rtl="0">
              <a:defRPr>
                <a:solidFill>
                  <a:schemeClr val="accent1"/>
                </a:solidFill>
              </a:defRPr>
            </a:lvl5pPr>
            <a:lvl6pPr rtl="0">
              <a:defRPr>
                <a:solidFill>
                  <a:schemeClr val="accent1"/>
                </a:solidFill>
              </a:defRPr>
            </a:lvl6pPr>
            <a:lvl7pPr rtl="0">
              <a:defRPr>
                <a:solidFill>
                  <a:schemeClr val="accent1"/>
                </a:solidFill>
              </a:defRPr>
            </a:lvl7pPr>
            <a:lvl8pPr rtl="0">
              <a:defRPr>
                <a:solidFill>
                  <a:schemeClr val="accent1"/>
                </a:solidFill>
              </a:defRPr>
            </a:lvl8pPr>
            <a:lvl9pPr rtl="0"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cxnSp>
        <p:nvCxnSpPr>
          <p:cNvPr id="87" name="Shape 87"/>
          <p:cNvCxnSpPr/>
          <p:nvPr/>
        </p:nvCxnSpPr>
        <p:spPr>
          <a:xfrm>
            <a:off x="457200" y="1524000"/>
            <a:ext cx="8229600" cy="0"/>
          </a:xfrm>
          <a:prstGeom prst="straightConnector1">
            <a:avLst/>
          </a:prstGeom>
          <a:noFill/>
          <a:ln w="50800" cap="flat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CAPTION_ONLY">
  <p:cSld name="CAPTION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90" name="Shape 90"/>
          <p:cNvCxnSpPr/>
          <p:nvPr/>
        </p:nvCxnSpPr>
        <p:spPr>
          <a:xfrm>
            <a:off x="457200" y="5757014"/>
            <a:ext cx="8229600" cy="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blank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Shape 92"/>
          <p:cNvCxnSpPr/>
          <p:nvPr/>
        </p:nvCxnSpPr>
        <p:spPr>
          <a:xfrm>
            <a:off x="457200" y="150852"/>
            <a:ext cx="8229600" cy="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" type="title">
  <p:cSld name="titl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x" type="tx">
  <p:cSld name="tx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woColTx" type="twoColTx">
  <p:cSld name="twoColTx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Shape 10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titleOnly" type="titleOnly">
  <p:cSld name="titleOnl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CAPTION_ONLY">
  <p:cSld name="CAPTION_ONLY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matchingName="blank" type="blank">
  <p:cSld name="blank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7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theme" Target="../theme/theme4.xml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dk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lt1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70" name="Shape 70"/>
          <p:cNvCxnSpPr/>
          <p:nvPr/>
        </p:nvCxnSpPr>
        <p:spPr>
          <a:xfrm>
            <a:off x="457200" y="6697679"/>
            <a:ext cx="8229600" cy="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ctrTitle"/>
          </p:nvPr>
        </p:nvSpPr>
        <p:spPr>
          <a:xfrm>
            <a:off x="457200" y="-1338820"/>
            <a:ext cx="8229600" cy="40577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b="1">
                <a:latin typeface="Trebuchet MS"/>
                <a:ea typeface="Trebuchet MS"/>
                <a:cs typeface="Trebuchet MS"/>
                <a:sym typeface="Trebuchet MS"/>
              </a:rPr>
              <a:t>Managing Your</a:t>
            </a:r>
          </a:p>
          <a:p>
            <a:pPr>
              <a:buNone/>
            </a:pPr>
            <a:r>
              <a:rPr b="1">
                <a:latin typeface="Trebuchet MS"/>
                <a:ea typeface="Trebuchet MS"/>
                <a:cs typeface="Trebuchet MS"/>
                <a:sym typeface="Trebuchet MS"/>
              </a:rPr>
              <a:t>Blood Pressure</a:t>
            </a:r>
          </a:p>
        </p:txBody>
      </p:sp>
      <p:sp>
        <p:nvSpPr>
          <p:cNvPr id="113" name="Shape 113"/>
          <p:cNvSpPr/>
          <p:nvPr/>
        </p:nvSpPr>
        <p:spPr>
          <a:xfrm>
            <a:off x="5566525" y="4057837"/>
            <a:ext cx="3048000" cy="27146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>
                <a:latin typeface="Impact"/>
                <a:ea typeface="Impact"/>
                <a:cs typeface="Impact"/>
                <a:sym typeface="Impact"/>
              </a:rPr>
              <a:t>What is hypertension?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Hypertension or cardiovascular hypertension is high blood pressure, meaning the blood is putting excess pressure on the blood vessels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It is measured by the pressure the blood is putting on your arteries</a:t>
            </a:r>
          </a:p>
          <a:p>
            <a:pPr marL="457200" lvl="0" indent="-419100">
              <a:buClr>
                <a:schemeClr val="dk1"/>
              </a:buClr>
              <a:buSzPct val="166666"/>
              <a:buFont typeface="Arial"/>
              <a:buChar char="•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If it is abnormally high, it is called hypertension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>
                <a:latin typeface="Impact"/>
                <a:ea typeface="Impact"/>
                <a:cs typeface="Impact"/>
                <a:sym typeface="Impact"/>
              </a:rPr>
              <a:t>What causes hypertension?</a:t>
            </a:r>
          </a:p>
        </p:txBody>
      </p:sp>
      <p:sp>
        <p:nvSpPr>
          <p:cNvPr id="125" name="Shape 125"/>
          <p:cNvSpPr>
            <a:spLocks noGrp="1"/>
          </p:cNvSpPr>
          <p:nvPr>
            <p:ph type="body" idx="1"/>
          </p:nvPr>
        </p:nvSpPr>
        <p:spPr>
          <a:xfrm>
            <a:off x="457200" y="1615565"/>
            <a:ext cx="8686800" cy="4093398"/>
          </a:xfrm>
          <a:prstGeom prst="rect">
            <a:avLst/>
          </a:prstGeom>
        </p:spPr>
        <p:txBody>
          <a:bodyPr wrap="square" lIns="91425" tIns="91425" rIns="91425" bIns="91425" anchor="t" anchorCtr="0">
            <a:spAutoFit/>
          </a:bodyPr>
          <a:lstStyle/>
          <a:p>
            <a:pPr marL="457200" lvl="0" indent="-4000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sz="2700" dirty="0">
                <a:latin typeface="Trebuchet MS"/>
                <a:ea typeface="Trebuchet MS"/>
                <a:cs typeface="Trebuchet MS"/>
                <a:sym typeface="Trebuchet MS"/>
              </a:rPr>
              <a:t>Obesity</a:t>
            </a:r>
          </a:p>
          <a:p>
            <a:pPr marL="457200" lvl="0" indent="-4000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sz="2700" dirty="0">
                <a:latin typeface="Trebuchet MS"/>
                <a:ea typeface="Trebuchet MS"/>
                <a:cs typeface="Trebuchet MS"/>
                <a:sym typeface="Trebuchet MS"/>
              </a:rPr>
              <a:t>Diabetes or pre-diabetes</a:t>
            </a:r>
          </a:p>
          <a:p>
            <a:pPr marL="457200" lvl="0" indent="-4000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sz="2700" dirty="0">
                <a:latin typeface="Trebuchet MS"/>
                <a:ea typeface="Trebuchet MS"/>
                <a:cs typeface="Trebuchet MS"/>
                <a:sym typeface="Trebuchet MS"/>
              </a:rPr>
              <a:t>High salt diet</a:t>
            </a:r>
          </a:p>
          <a:p>
            <a:pPr marL="457200" lvl="0" indent="-4000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sz="2700" dirty="0">
                <a:latin typeface="Trebuchet MS"/>
                <a:ea typeface="Trebuchet MS"/>
                <a:cs typeface="Trebuchet MS"/>
                <a:sym typeface="Trebuchet MS"/>
              </a:rPr>
              <a:t>Frequent moderate alcohol consumption</a:t>
            </a:r>
          </a:p>
          <a:p>
            <a:pPr marL="457200" lvl="0" indent="-4000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sz="2700" dirty="0">
                <a:latin typeface="Trebuchet MS"/>
                <a:ea typeface="Trebuchet MS"/>
                <a:cs typeface="Trebuchet MS"/>
                <a:sym typeface="Trebuchet MS"/>
              </a:rPr>
              <a:t>Lack of exercise</a:t>
            </a:r>
          </a:p>
          <a:p>
            <a:pPr marL="457200" lvl="0" indent="-4000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sz="2700" dirty="0">
                <a:latin typeface="Trebuchet MS"/>
                <a:ea typeface="Trebuchet MS"/>
                <a:cs typeface="Trebuchet MS"/>
                <a:sym typeface="Trebuchet MS"/>
              </a:rPr>
              <a:t>High stress levels</a:t>
            </a:r>
          </a:p>
          <a:p>
            <a:pPr marL="457200" lvl="0" indent="-4000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sz="2700" dirty="0">
                <a:latin typeface="Trebuchet MS"/>
                <a:ea typeface="Trebuchet MS"/>
                <a:cs typeface="Trebuchet MS"/>
                <a:sym typeface="Trebuchet MS"/>
              </a:rPr>
              <a:t>Mineral deficiencies</a:t>
            </a:r>
            <a:endParaRPr sz="2700" dirty="0" smtClean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buNone/>
            </a:pPr>
            <a:endParaRPr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>
                <a:latin typeface="Impact"/>
                <a:ea typeface="Impact"/>
                <a:cs typeface="Impact"/>
                <a:sym typeface="Impact"/>
              </a:rPr>
              <a:t>What causes hypertension?</a:t>
            </a:r>
          </a:p>
        </p:txBody>
      </p:sp>
      <p:sp>
        <p:nvSpPr>
          <p:cNvPr id="125" name="Shape 125"/>
          <p:cNvSpPr>
            <a:spLocks noGrp="1"/>
          </p:cNvSpPr>
          <p:nvPr>
            <p:ph type="body" idx="1"/>
          </p:nvPr>
        </p:nvSpPr>
        <p:spPr>
          <a:xfrm>
            <a:off x="457200" y="1715273"/>
            <a:ext cx="8686800" cy="3108513"/>
          </a:xfrm>
          <a:prstGeom prst="rect">
            <a:avLst/>
          </a:prstGeom>
        </p:spPr>
        <p:txBody>
          <a:bodyPr wrap="square" lIns="91425" tIns="91425" rIns="91425" bIns="91425" anchor="t" anchorCtr="0">
            <a:spAutoFit/>
          </a:bodyPr>
          <a:lstStyle/>
          <a:p>
            <a:pPr marL="457200" lvl="0" indent="-4000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sz="2700" dirty="0" smtClean="0">
                <a:latin typeface="Trebuchet MS"/>
                <a:ea typeface="Trebuchet MS"/>
                <a:cs typeface="Trebuchet MS"/>
                <a:sym typeface="Trebuchet MS"/>
              </a:rPr>
              <a:t>Plaques </a:t>
            </a:r>
            <a:r>
              <a:rPr sz="2700" dirty="0">
                <a:latin typeface="Trebuchet MS"/>
                <a:ea typeface="Trebuchet MS"/>
                <a:cs typeface="Trebuchet MS"/>
                <a:sym typeface="Trebuchet MS"/>
              </a:rPr>
              <a:t>in arteries</a:t>
            </a:r>
          </a:p>
          <a:p>
            <a:pPr marL="457200" lvl="0" indent="-4000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sz="2700" dirty="0">
                <a:latin typeface="Trebuchet MS"/>
                <a:ea typeface="Trebuchet MS"/>
                <a:cs typeface="Trebuchet MS"/>
                <a:sym typeface="Trebuchet MS"/>
              </a:rPr>
              <a:t>Inflammation</a:t>
            </a:r>
          </a:p>
          <a:p>
            <a:pPr marL="457200" lvl="0" indent="-4000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sz="2700" dirty="0">
                <a:latin typeface="Trebuchet MS"/>
                <a:ea typeface="Trebuchet MS"/>
                <a:cs typeface="Trebuchet MS"/>
                <a:sym typeface="Trebuchet MS"/>
              </a:rPr>
              <a:t>Eating a diet high in processed foods</a:t>
            </a:r>
          </a:p>
          <a:p>
            <a:pPr marL="457200" lvl="0" indent="-4000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sz="2700" dirty="0">
                <a:latin typeface="Trebuchet MS"/>
                <a:ea typeface="Trebuchet MS"/>
                <a:cs typeface="Trebuchet MS"/>
                <a:sym typeface="Trebuchet MS"/>
              </a:rPr>
              <a:t>Medications (NSAIDS, steroids, birth control)</a:t>
            </a:r>
          </a:p>
          <a:p>
            <a:pPr marL="457200" lvl="0" indent="-4000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sz="2700" dirty="0">
                <a:latin typeface="Trebuchet MS"/>
                <a:ea typeface="Trebuchet MS"/>
                <a:cs typeface="Trebuchet MS"/>
                <a:sym typeface="Trebuchet MS"/>
              </a:rPr>
              <a:t>Sleep apnea</a:t>
            </a:r>
          </a:p>
          <a:p>
            <a:endParaRPr dirty="0"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>
                <a:latin typeface="Impact"/>
                <a:ea typeface="Impact"/>
                <a:cs typeface="Impact"/>
                <a:sym typeface="Impact"/>
              </a:rPr>
              <a:t>Real causes of hypertension</a:t>
            </a:r>
          </a:p>
        </p:txBody>
      </p:sp>
      <p:sp>
        <p:nvSpPr>
          <p:cNvPr id="131" name="Shape 131"/>
          <p:cNvSpPr>
            <a:spLocks noGrp="1"/>
          </p:cNvSpPr>
          <p:nvPr>
            <p:ph type="body" idx="1"/>
          </p:nvPr>
        </p:nvSpPr>
        <p:spPr>
          <a:xfrm>
            <a:off x="457199" y="1515100"/>
            <a:ext cx="8585999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The previous slide showed the conditions linked to hypertension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But most of those don't cause hypertension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They are merely present along with hypertension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A few that really do cause hypertension are:</a:t>
            </a:r>
          </a:p>
          <a:p>
            <a:pPr marL="914400" marR="0" lvl="1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Stress</a:t>
            </a:r>
          </a:p>
          <a:p>
            <a:pPr marL="914400" marR="0" lvl="1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Poor diet (salt, processed foods, mineral deficient)</a:t>
            </a:r>
          </a:p>
          <a:p>
            <a:pPr marL="914400" marR="0" lvl="1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Lack of exercise</a:t>
            </a:r>
          </a:p>
          <a:p>
            <a:pPr marL="914400" marR="0" lvl="1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Frequent alcohol consumption</a:t>
            </a:r>
          </a:p>
          <a:p>
            <a:pPr marL="914400" marR="0" lvl="1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Low estrogen levels in women (e.g. post-menopause)</a:t>
            </a:r>
          </a:p>
          <a:p>
            <a:endParaRPr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>
                <a:latin typeface="Impact"/>
                <a:ea typeface="Impact"/>
                <a:cs typeface="Impact"/>
                <a:sym typeface="Impact"/>
              </a:rPr>
              <a:t>Related blood tests</a:t>
            </a:r>
          </a:p>
        </p:txBody>
      </p:sp>
      <p:sp>
        <p:nvSpPr>
          <p:cNvPr id="137" name="Shape 13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Heart panel tests like CRP and homocysteine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Nutrient tests for minerals</a:t>
            </a:r>
          </a:p>
          <a:p>
            <a:pPr marL="457200" lvl="0" indent="-419100">
              <a:buClr>
                <a:schemeClr val="dk1"/>
              </a:buClr>
              <a:buSzPct val="166666"/>
              <a:buFont typeface="Arial"/>
              <a:buChar char="•"/>
            </a:pPr>
            <a:r>
              <a:rPr>
                <a:latin typeface="Trebuchet MS"/>
                <a:ea typeface="Trebuchet MS"/>
                <a:cs typeface="Trebuchet MS"/>
                <a:sym typeface="Trebuchet MS"/>
              </a:rPr>
              <a:t>Hormone tests for cortisol (and estrogen for women)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>
                <a:latin typeface="Impact"/>
                <a:ea typeface="Impact"/>
                <a:cs typeface="Impact"/>
                <a:sym typeface="Impact"/>
              </a:rPr>
              <a:t>Dietary changes</a:t>
            </a:r>
          </a:p>
        </p:txBody>
      </p:sp>
      <p:sp>
        <p:nvSpPr>
          <p:cNvPr id="143" name="Shape 143"/>
          <p:cNvSpPr>
            <a:spLocks noGrp="1"/>
          </p:cNvSpPr>
          <p:nvPr>
            <p:ph type="body" idx="1"/>
          </p:nvPr>
        </p:nvSpPr>
        <p:spPr>
          <a:xfrm>
            <a:off x="457200" y="151773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Cut out processed, packaged and restaurant foods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No added salt to foods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Cook with garlic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Eat lots of vegetables (mineral rich)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Cook with coconut oil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Use extra virgin olive oil raw on salads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Drink sufficient water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Electrolytes</a:t>
            </a:r>
          </a:p>
          <a:p>
            <a:pPr marL="457200" lvl="0" indent="-41910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Juicing - especially nitrates from beets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>
                <a:latin typeface="Impact"/>
                <a:ea typeface="Impact"/>
                <a:cs typeface="Impact"/>
                <a:sym typeface="Impact"/>
              </a:rPr>
              <a:t>Lifestyle changes</a:t>
            </a:r>
          </a:p>
        </p:txBody>
      </p:sp>
      <p:sp>
        <p:nvSpPr>
          <p:cNvPr id="149" name="Shape 149"/>
          <p:cNvSpPr>
            <a:spLocks noGrp="1"/>
          </p:cNvSpPr>
          <p:nvPr>
            <p:ph type="body" idx="1"/>
          </p:nvPr>
        </p:nvSpPr>
        <p:spPr>
          <a:xfrm>
            <a:off x="457200" y="1674423"/>
            <a:ext cx="8229600" cy="3995936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Relaxation techniques</a:t>
            </a:r>
          </a:p>
          <a:p>
            <a:pPr marL="914400" lvl="1" indent="-381000" rtl="0">
              <a:buClr>
                <a:schemeClr val="dk1"/>
              </a:buClr>
              <a:buSzPct val="80000"/>
              <a:buFont typeface="Courier New"/>
              <a:buChar char="o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Meditation</a:t>
            </a:r>
          </a:p>
          <a:p>
            <a:pPr marL="914400" lvl="1" indent="-381000" rtl="0">
              <a:buClr>
                <a:schemeClr val="dk1"/>
              </a:buClr>
              <a:buSzPct val="80000"/>
              <a:buFont typeface="Courier New"/>
              <a:buChar char="o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Breathing</a:t>
            </a:r>
          </a:p>
          <a:p>
            <a:pPr marL="914400" lvl="1" indent="-381000" rtl="0">
              <a:buClr>
                <a:schemeClr val="dk1"/>
              </a:buClr>
              <a:buSzPct val="80000"/>
              <a:buFont typeface="Courier New"/>
              <a:buChar char="o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Yoga</a:t>
            </a:r>
          </a:p>
          <a:p>
            <a:pPr marL="914400" lvl="1" indent="-381000" rtl="0">
              <a:buClr>
                <a:schemeClr val="dk1"/>
              </a:buClr>
              <a:buSzPct val="80000"/>
              <a:buFont typeface="Courier New"/>
              <a:buChar char="o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Tai-chi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Exercise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Laughter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Quit </a:t>
            </a:r>
            <a:r>
              <a:rPr dirty="0" smtClean="0">
                <a:latin typeface="Trebuchet MS"/>
                <a:ea typeface="Trebuchet MS"/>
                <a:cs typeface="Trebuchet MS"/>
                <a:sym typeface="Trebuchet MS"/>
              </a:rPr>
              <a:t>smoking</a:t>
            </a: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>
                <a:latin typeface="Impact"/>
                <a:ea typeface="Impact"/>
                <a:cs typeface="Impact"/>
                <a:sym typeface="Impact"/>
              </a:rPr>
              <a:t>Lifestyle changes</a:t>
            </a:r>
          </a:p>
        </p:txBody>
      </p:sp>
      <p:sp>
        <p:nvSpPr>
          <p:cNvPr id="149" name="Shape 149"/>
          <p:cNvSpPr>
            <a:spLocks noGrp="1"/>
          </p:cNvSpPr>
          <p:nvPr>
            <p:ph type="body" idx="1"/>
          </p:nvPr>
        </p:nvSpPr>
        <p:spPr>
          <a:xfrm>
            <a:off x="457200" y="1707411"/>
            <a:ext cx="8229600" cy="1723518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 smtClean="0">
                <a:latin typeface="Trebuchet MS"/>
                <a:ea typeface="Trebuchet MS"/>
                <a:cs typeface="Trebuchet MS"/>
                <a:sym typeface="Trebuchet MS"/>
              </a:rPr>
              <a:t>Acupuncture</a:t>
            </a:r>
            <a:endParaRPr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Aromatherapy</a:t>
            </a:r>
          </a:p>
          <a:p>
            <a:pPr marL="457200" lvl="0" indent="-41910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Love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>
                <a:latin typeface="Impact"/>
                <a:ea typeface="Impact"/>
                <a:cs typeface="Impact"/>
                <a:sym typeface="Impact"/>
              </a:rPr>
              <a:t>Supplements</a:t>
            </a:r>
          </a:p>
        </p:txBody>
      </p:sp>
      <p:sp>
        <p:nvSpPr>
          <p:cNvPr id="155" name="Shape 155"/>
          <p:cNvSpPr>
            <a:spLocks noGrp="1"/>
          </p:cNvSpPr>
          <p:nvPr>
            <p:ph type="body" idx="1"/>
          </p:nvPr>
        </p:nvSpPr>
        <p:spPr>
          <a:xfrm>
            <a:off x="457200" y="1641435"/>
            <a:ext cx="8229600" cy="3372440"/>
          </a:xfrm>
          <a:prstGeom prst="rect">
            <a:avLst/>
          </a:prstGeom>
        </p:spPr>
        <p:txBody>
          <a:bodyPr wrap="square" lIns="91425" tIns="91425" rIns="91425" bIns="91425" anchor="t" anchorCtr="0">
            <a:spAutoFit/>
          </a:bodyPr>
          <a:lstStyle/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Garlic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Whole food sourced minerals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Omega-3 fish oil 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B complex vitamins</a:t>
            </a:r>
          </a:p>
          <a:p>
            <a:pPr marL="457200" lvl="0" indent="-4191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dirty="0">
                <a:latin typeface="Trebuchet MS"/>
                <a:ea typeface="Trebuchet MS"/>
                <a:cs typeface="Trebuchet MS"/>
                <a:sym typeface="Trebuchet MS"/>
              </a:rPr>
              <a:t>Vitamin C</a:t>
            </a:r>
          </a:p>
          <a:p>
            <a:endParaRPr dirty="0"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Custom 352">
      <a:dk1>
        <a:srgbClr val="333333"/>
      </a:dk1>
      <a:lt1>
        <a:srgbClr val="FFFFFF"/>
      </a:lt1>
      <a:dk2>
        <a:srgbClr val="800000"/>
      </a:dk2>
      <a:lt2>
        <a:srgbClr val="CCCCCC"/>
      </a:lt2>
      <a:accent1>
        <a:srgbClr val="0E427E"/>
      </a:accent1>
      <a:accent2>
        <a:srgbClr val="C5AF48"/>
      </a:accent2>
      <a:accent3>
        <a:srgbClr val="327C56"/>
      </a:accent3>
      <a:accent4>
        <a:srgbClr val="387B7D"/>
      </a:accent4>
      <a:accent5>
        <a:srgbClr val="BA7436"/>
      </a:accent5>
      <a:accent6>
        <a:srgbClr val="804000"/>
      </a:accent6>
      <a:hlink>
        <a:srgbClr val="1D6B8D"/>
      </a:hlink>
      <a:folHlink>
        <a:srgbClr val="103B4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Custom 218">
      <a:dk1>
        <a:srgbClr val="000000"/>
      </a:dk1>
      <a:lt1>
        <a:srgbClr val="FFFFFF"/>
      </a:lt1>
      <a:dk2>
        <a:srgbClr val="5B595A"/>
      </a:dk2>
      <a:lt2>
        <a:srgbClr val="CFD4D4"/>
      </a:lt2>
      <a:accent1>
        <a:srgbClr val="CC0202"/>
      </a:accent1>
      <a:accent2>
        <a:srgbClr val="228AFF"/>
      </a:accent2>
      <a:accent3>
        <a:srgbClr val="FBC82F"/>
      </a:accent3>
      <a:accent4>
        <a:srgbClr val="253E91"/>
      </a:accent4>
      <a:accent5>
        <a:srgbClr val="F68D0C"/>
      </a:accent5>
      <a:accent6>
        <a:srgbClr val="257E12"/>
      </a:accent6>
      <a:hlink>
        <a:srgbClr val="144C72"/>
      </a:hlink>
      <a:folHlink>
        <a:srgbClr val="8C9D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</Words>
  <Application>Microsoft Macintosh PowerPoint</Application>
  <PresentationFormat>On-screen Show (4:3)</PresentationFormat>
  <Paragraphs>63</Paragraphs>
  <Slides>10</Slides>
  <Notes>10</Notes>
  <HiddenSlides>0</HiddenSlides>
  <MMClips>0</MMClips>
  <ScaleCrop>false</ScaleCrop>
  <HeadingPairs>
    <vt:vector size="4" baseType="variant">
      <vt:variant>
        <vt:lpstr>Design Template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/>
      <vt:lpstr/>
      <vt:lpstr/>
      <vt:lpstr/>
      <vt:lpstr>Managing Your Blood Pressure</vt:lpstr>
      <vt:lpstr>What is hypertension?</vt:lpstr>
      <vt:lpstr>What causes hypertension?</vt:lpstr>
      <vt:lpstr>What causes hypertension?</vt:lpstr>
      <vt:lpstr>Real causes of hypertension</vt:lpstr>
      <vt:lpstr>Related blood tests</vt:lpstr>
      <vt:lpstr>Dietary changes</vt:lpstr>
      <vt:lpstr>Lifestyle changes</vt:lpstr>
      <vt:lpstr>Lifestyle changes</vt:lpstr>
      <vt:lpstr>Supplements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Your Blood Pressure</dc:title>
  <cp:lastModifiedBy>larry ostrovsky</cp:lastModifiedBy>
  <cp:revision>1</cp:revision>
  <dcterms:created xsi:type="dcterms:W3CDTF">2012-04-05T18:44:37Z</dcterms:created>
  <dcterms:modified xsi:type="dcterms:W3CDTF">2012-04-05T18:55:46Z</dcterms:modified>
</cp:coreProperties>
</file>